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3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9859B9-D2A0-4E96-9265-8AAFD6221E73}" type="datetimeFigureOut">
              <a:rPr lang="en-US" smtClean="0"/>
              <a:t>11/22/2021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45010-1B97-4849-994B-64AD1FB74B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165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57DDF-DFC2-4714-AF91-959FE82B42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6600">
                <a:solidFill>
                  <a:srgbClr val="00A3E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D64EF7-5B17-4D1A-A6AF-BFEEEB45EC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76EBF3-3C5B-4F1C-A26C-03DA9F835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0404-E181-4320-AB4B-81A595DCF449}" type="datetimeFigureOut">
              <a:rPr lang="en-US" smtClean="0"/>
              <a:t>11/22/2021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10BBC-3215-4FDB-B6A0-62E89A2D3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2A509-9996-4717-941F-B1F7DBC68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370E-AAD1-445F-B23E-5BB41BB124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E19764-6999-404E-AEE2-06A904FD6BFE}"/>
              </a:ext>
            </a:extLst>
          </p:cNvPr>
          <p:cNvSpPr/>
          <p:nvPr userDrawn="1"/>
        </p:nvSpPr>
        <p:spPr>
          <a:xfrm>
            <a:off x="0" y="5552661"/>
            <a:ext cx="12192000" cy="1305339"/>
          </a:xfrm>
          <a:prstGeom prst="rect">
            <a:avLst/>
          </a:prstGeom>
          <a:solidFill>
            <a:srgbClr val="00A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D02028-449D-4105-AFAB-FDB36E88EA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27" y="5728446"/>
            <a:ext cx="1320053" cy="98637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31CFE7B-6B4B-43F1-9A50-C7FDA5EFBD80}"/>
              </a:ext>
            </a:extLst>
          </p:cNvPr>
          <p:cNvSpPr txBox="1"/>
          <p:nvPr userDrawn="1"/>
        </p:nvSpPr>
        <p:spPr>
          <a:xfrm>
            <a:off x="9648496" y="6205330"/>
            <a:ext cx="219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www.DBSAlliance.org</a:t>
            </a:r>
          </a:p>
        </p:txBody>
      </p:sp>
    </p:spTree>
    <p:extLst>
      <p:ext uri="{BB962C8B-B14F-4D97-AF65-F5344CB8AC3E}">
        <p14:creationId xmlns:p14="http://schemas.microsoft.com/office/powerpoint/2010/main" val="669349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D35A3-8F83-43CA-B0CC-03E9C89CB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A3E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BD27FB-5037-44FC-931B-DFB0869B1B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3443698"/>
          </a:xfrm>
        </p:spPr>
        <p:txBody>
          <a:bodyPr vert="eaVert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D0B383-DDA0-4062-BC79-0C693B5AD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0404-E181-4320-AB4B-81A595DCF449}" type="datetimeFigureOut">
              <a:rPr lang="en-US" smtClean="0"/>
              <a:t>11/22/2021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95E0B-F961-43FC-ABD1-165A251D9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2CA06F-4751-4CBD-9379-60621C8C1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370E-AAD1-445F-B23E-5BB41BB124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EC0CF2-29BA-4D7B-9DD2-577D3EA32241}"/>
              </a:ext>
            </a:extLst>
          </p:cNvPr>
          <p:cNvSpPr/>
          <p:nvPr userDrawn="1"/>
        </p:nvSpPr>
        <p:spPr>
          <a:xfrm>
            <a:off x="0" y="5552661"/>
            <a:ext cx="12192000" cy="1305339"/>
          </a:xfrm>
          <a:prstGeom prst="rect">
            <a:avLst/>
          </a:prstGeom>
          <a:solidFill>
            <a:srgbClr val="00A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CACA028-8454-43A1-AF82-BC196958A9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27" y="5728446"/>
            <a:ext cx="1320053" cy="98637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739F877-9585-4DD8-B342-CA2127832DB1}"/>
              </a:ext>
            </a:extLst>
          </p:cNvPr>
          <p:cNvSpPr txBox="1"/>
          <p:nvPr userDrawn="1"/>
        </p:nvSpPr>
        <p:spPr>
          <a:xfrm>
            <a:off x="9648496" y="6205330"/>
            <a:ext cx="219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www.DBSAlliance.org</a:t>
            </a:r>
          </a:p>
        </p:txBody>
      </p:sp>
    </p:spTree>
    <p:extLst>
      <p:ext uri="{BB962C8B-B14F-4D97-AF65-F5344CB8AC3E}">
        <p14:creationId xmlns:p14="http://schemas.microsoft.com/office/powerpoint/2010/main" val="3597906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0B950A-DAA3-46EC-AB70-DDB85FDFD7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4904198"/>
          </a:xfrm>
        </p:spPr>
        <p:txBody>
          <a:bodyPr vert="eaVert"/>
          <a:lstStyle>
            <a:lvl1pPr>
              <a:defRPr>
                <a:solidFill>
                  <a:srgbClr val="00A3E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EB294B-93A6-4EB4-AD37-F4BA511F9B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4908624"/>
          </a:xfrm>
        </p:spPr>
        <p:txBody>
          <a:bodyPr vert="eaVert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156022-8C43-4A9B-819F-147851240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0404-E181-4320-AB4B-81A595DCF449}" type="datetimeFigureOut">
              <a:rPr lang="en-US" smtClean="0"/>
              <a:t>11/22/2021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39D2B-08B6-40AA-B4EA-3BAE48C13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C8585-7579-471A-B154-AAFB64146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370E-AAD1-445F-B23E-5BB41BB124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41A519-32C7-449A-8624-5AF21F0CDA38}"/>
              </a:ext>
            </a:extLst>
          </p:cNvPr>
          <p:cNvSpPr/>
          <p:nvPr userDrawn="1"/>
        </p:nvSpPr>
        <p:spPr>
          <a:xfrm>
            <a:off x="0" y="5552661"/>
            <a:ext cx="12192000" cy="1305339"/>
          </a:xfrm>
          <a:prstGeom prst="rect">
            <a:avLst/>
          </a:prstGeom>
          <a:solidFill>
            <a:srgbClr val="00A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7F289B4-1CEE-475D-8DE1-B987061A71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27" y="5728446"/>
            <a:ext cx="1320053" cy="98637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B185B56-59B1-4A62-8DB9-FA375D3403DC}"/>
              </a:ext>
            </a:extLst>
          </p:cNvPr>
          <p:cNvSpPr txBox="1"/>
          <p:nvPr userDrawn="1"/>
        </p:nvSpPr>
        <p:spPr>
          <a:xfrm>
            <a:off x="9648496" y="6205330"/>
            <a:ext cx="219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www.DBSAlliance.org</a:t>
            </a:r>
          </a:p>
        </p:txBody>
      </p:sp>
    </p:spTree>
    <p:extLst>
      <p:ext uri="{BB962C8B-B14F-4D97-AF65-F5344CB8AC3E}">
        <p14:creationId xmlns:p14="http://schemas.microsoft.com/office/powerpoint/2010/main" val="1765721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DF726-E64F-40C5-9AEF-B12600D7E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A3E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84E66-B52A-43B6-B9B0-742B2B2FE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484A7-FE3F-47D8-B122-BDB9C8130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0404-E181-4320-AB4B-81A595DCF449}" type="datetimeFigureOut">
              <a:rPr lang="en-US" smtClean="0"/>
              <a:t>11/22/2021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D2B62-12D5-4088-962B-E3AF84F74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97AF04-8DCB-48B0-8867-2B8CF6CA0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370E-AAD1-445F-B23E-5BB41BB124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43D58B-69D2-4939-806C-24810CB79C11}"/>
              </a:ext>
            </a:extLst>
          </p:cNvPr>
          <p:cNvSpPr/>
          <p:nvPr userDrawn="1"/>
        </p:nvSpPr>
        <p:spPr>
          <a:xfrm>
            <a:off x="0" y="5552661"/>
            <a:ext cx="12192000" cy="1305339"/>
          </a:xfrm>
          <a:prstGeom prst="rect">
            <a:avLst/>
          </a:prstGeom>
          <a:solidFill>
            <a:srgbClr val="00A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36D22A9-C72E-4BB7-97C1-D857A91008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27" y="5728446"/>
            <a:ext cx="1320053" cy="98637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867CA2A-3B25-4732-9367-15C968964ABD}"/>
              </a:ext>
            </a:extLst>
          </p:cNvPr>
          <p:cNvSpPr txBox="1"/>
          <p:nvPr userDrawn="1"/>
        </p:nvSpPr>
        <p:spPr>
          <a:xfrm>
            <a:off x="9648496" y="6205330"/>
            <a:ext cx="219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www.DBSAlliance.org</a:t>
            </a:r>
          </a:p>
        </p:txBody>
      </p:sp>
    </p:spTree>
    <p:extLst>
      <p:ext uri="{BB962C8B-B14F-4D97-AF65-F5344CB8AC3E}">
        <p14:creationId xmlns:p14="http://schemas.microsoft.com/office/powerpoint/2010/main" val="3151835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60FA-26BE-4DB2-882D-32479563B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01666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0A3E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8D3D7D-8F4E-4130-9AE8-EE17110CA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78139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B277A-D008-40E8-AF0B-EC61A7968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0404-E181-4320-AB4B-81A595DCF449}" type="datetimeFigureOut">
              <a:rPr lang="en-US" smtClean="0"/>
              <a:t>11/22/2021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9389F-1471-42B4-AEEC-5E86821E4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625787-823C-4EFB-AEAE-CE1939DA3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370E-AAD1-445F-B23E-5BB41BB124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50DBA3-60AC-497C-8A27-49F5A11BEEA9}"/>
              </a:ext>
            </a:extLst>
          </p:cNvPr>
          <p:cNvSpPr/>
          <p:nvPr userDrawn="1"/>
        </p:nvSpPr>
        <p:spPr>
          <a:xfrm>
            <a:off x="0" y="5552661"/>
            <a:ext cx="12192000" cy="1305339"/>
          </a:xfrm>
          <a:prstGeom prst="rect">
            <a:avLst/>
          </a:prstGeom>
          <a:solidFill>
            <a:srgbClr val="00A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AC50D4-1818-4838-8273-3395767C88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27" y="5728446"/>
            <a:ext cx="1320053" cy="98637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247695D-6D63-429A-AFFE-67CC76672447}"/>
              </a:ext>
            </a:extLst>
          </p:cNvPr>
          <p:cNvSpPr txBox="1"/>
          <p:nvPr userDrawn="1"/>
        </p:nvSpPr>
        <p:spPr>
          <a:xfrm>
            <a:off x="9648496" y="6205330"/>
            <a:ext cx="219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www.DBSAlliance.org</a:t>
            </a:r>
          </a:p>
        </p:txBody>
      </p:sp>
    </p:spTree>
    <p:extLst>
      <p:ext uri="{BB962C8B-B14F-4D97-AF65-F5344CB8AC3E}">
        <p14:creationId xmlns:p14="http://schemas.microsoft.com/office/powerpoint/2010/main" val="107133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505E9-D3BE-4210-8E72-44D9C2F11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9428"/>
            <a:ext cx="10515600" cy="1325563"/>
          </a:xfrm>
        </p:spPr>
        <p:txBody>
          <a:bodyPr/>
          <a:lstStyle>
            <a:lvl1pPr>
              <a:defRPr>
                <a:solidFill>
                  <a:srgbClr val="00A3E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D5912-3878-40D5-AD76-5FC31017A3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729928"/>
            <a:ext cx="5181600" cy="353939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9479A2-1FC2-43B5-B474-29CA32AB59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729928"/>
            <a:ext cx="5181600" cy="353939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48F7A3-5DF3-4A9A-8293-4D9AC8202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0404-E181-4320-AB4B-81A595DCF449}" type="datetimeFigureOut">
              <a:rPr lang="en-US" smtClean="0"/>
              <a:t>11/22/2021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A8E022-99E2-4AB1-9236-68B5D96C9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9B0B57-362E-44BA-8FDD-90678C12F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370E-AAD1-445F-B23E-5BB41BB124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19CE450-B402-4E49-AEC6-089F1EC2C591}"/>
              </a:ext>
            </a:extLst>
          </p:cNvPr>
          <p:cNvSpPr/>
          <p:nvPr userDrawn="1"/>
        </p:nvSpPr>
        <p:spPr>
          <a:xfrm>
            <a:off x="0" y="5552661"/>
            <a:ext cx="12192000" cy="1305339"/>
          </a:xfrm>
          <a:prstGeom prst="rect">
            <a:avLst/>
          </a:prstGeom>
          <a:solidFill>
            <a:srgbClr val="00A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92C2B4C-4631-4F67-B702-DE6DB335C1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27" y="5728446"/>
            <a:ext cx="1320053" cy="98637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D97F06B-9E77-48BC-92BF-8CE728AC5AAA}"/>
              </a:ext>
            </a:extLst>
          </p:cNvPr>
          <p:cNvSpPr txBox="1"/>
          <p:nvPr userDrawn="1"/>
        </p:nvSpPr>
        <p:spPr>
          <a:xfrm>
            <a:off x="9648496" y="6205330"/>
            <a:ext cx="219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www.DBSAlliance.org</a:t>
            </a:r>
          </a:p>
        </p:txBody>
      </p:sp>
    </p:spTree>
    <p:extLst>
      <p:ext uri="{BB962C8B-B14F-4D97-AF65-F5344CB8AC3E}">
        <p14:creationId xmlns:p14="http://schemas.microsoft.com/office/powerpoint/2010/main" val="3014851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C19C4-BA7D-46AB-A444-4F3A59CE6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00A3E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61F94A-E6B8-4DF8-9853-D477247D40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solidFill>
            <a:srgbClr val="00A3E0"/>
          </a:solidFill>
        </p:spPr>
        <p:txBody>
          <a:bodyPr anchor="b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032773-7CCD-4A47-AABC-D07C9AE2C7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2800572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021675-F8D6-44D7-B1B2-F76AE492FC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solidFill>
            <a:srgbClr val="00A3E0"/>
          </a:solidFill>
        </p:spPr>
        <p:txBody>
          <a:bodyPr anchor="b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E31451-00E5-4CB6-8E0A-E1634C0515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800572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D61521-86F0-4AD8-B46B-BEB724DE9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0404-E181-4320-AB4B-81A595DCF449}" type="datetimeFigureOut">
              <a:rPr lang="en-US" smtClean="0"/>
              <a:t>11/22/2021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635992-B3CC-4BC5-91C7-B17F4C07E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BA6E04-A473-4C52-8B4A-06430F392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370E-AAD1-445F-B23E-5BB41BB124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1464F25-412E-4D3E-B095-F01F8A5AA721}"/>
              </a:ext>
            </a:extLst>
          </p:cNvPr>
          <p:cNvSpPr/>
          <p:nvPr userDrawn="1"/>
        </p:nvSpPr>
        <p:spPr>
          <a:xfrm>
            <a:off x="0" y="5552661"/>
            <a:ext cx="12192000" cy="1305339"/>
          </a:xfrm>
          <a:prstGeom prst="rect">
            <a:avLst/>
          </a:prstGeom>
          <a:solidFill>
            <a:srgbClr val="00A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0D167BC-881A-462D-8D87-BFB5BAA3E5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27" y="5728446"/>
            <a:ext cx="1320053" cy="98637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2341B7C-CA92-45BB-B1ED-06B47A717796}"/>
              </a:ext>
            </a:extLst>
          </p:cNvPr>
          <p:cNvSpPr txBox="1"/>
          <p:nvPr userDrawn="1"/>
        </p:nvSpPr>
        <p:spPr>
          <a:xfrm>
            <a:off x="9648496" y="6205330"/>
            <a:ext cx="219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www.DBSAlliance.org</a:t>
            </a:r>
          </a:p>
        </p:txBody>
      </p:sp>
    </p:spTree>
    <p:extLst>
      <p:ext uri="{BB962C8B-B14F-4D97-AF65-F5344CB8AC3E}">
        <p14:creationId xmlns:p14="http://schemas.microsoft.com/office/powerpoint/2010/main" val="1455636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F048F-94E0-4A6D-B6B5-9A813BCE7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A3E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79237C-EE78-4384-9C69-07BC8881C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0404-E181-4320-AB4B-81A595DCF449}" type="datetimeFigureOut">
              <a:rPr lang="en-US" smtClean="0"/>
              <a:t>11/22/2021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F57449-90B1-4DB2-B9F5-9ABAF56E6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206671-A621-476A-BF74-8D5F128CD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370E-AAD1-445F-B23E-5BB41BB124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F26243-BE59-4402-B694-228BEDC4E556}"/>
              </a:ext>
            </a:extLst>
          </p:cNvPr>
          <p:cNvSpPr/>
          <p:nvPr userDrawn="1"/>
        </p:nvSpPr>
        <p:spPr>
          <a:xfrm>
            <a:off x="0" y="5552661"/>
            <a:ext cx="12192000" cy="1305339"/>
          </a:xfrm>
          <a:prstGeom prst="rect">
            <a:avLst/>
          </a:prstGeom>
          <a:solidFill>
            <a:srgbClr val="00A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4AA0171-4AAC-4BC7-BBE1-E04FECE8FE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27" y="5728446"/>
            <a:ext cx="1320053" cy="98637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A1B80AF-C4A3-4D60-9F17-68D372541E21}"/>
              </a:ext>
            </a:extLst>
          </p:cNvPr>
          <p:cNvSpPr txBox="1"/>
          <p:nvPr userDrawn="1"/>
        </p:nvSpPr>
        <p:spPr>
          <a:xfrm>
            <a:off x="9648496" y="6205330"/>
            <a:ext cx="219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www.DBSAlliance.org</a:t>
            </a:r>
          </a:p>
        </p:txBody>
      </p:sp>
    </p:spTree>
    <p:extLst>
      <p:ext uri="{BB962C8B-B14F-4D97-AF65-F5344CB8AC3E}">
        <p14:creationId xmlns:p14="http://schemas.microsoft.com/office/powerpoint/2010/main" val="1884890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A6E3B5-48D5-4EFF-9434-C3282BA19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0404-E181-4320-AB4B-81A595DCF449}" type="datetimeFigureOut">
              <a:rPr lang="en-US" smtClean="0"/>
              <a:t>11/22/2021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143FEA-FEAE-4B98-8F31-3129DE00E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479B2-C05E-4A53-A1C0-BDC68ACFB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370E-AAD1-445F-B23E-5BB41BB124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EF8B73-7BCD-4127-8C63-63A57A06E7AF}"/>
              </a:ext>
            </a:extLst>
          </p:cNvPr>
          <p:cNvSpPr/>
          <p:nvPr userDrawn="1"/>
        </p:nvSpPr>
        <p:spPr>
          <a:xfrm>
            <a:off x="0" y="5552661"/>
            <a:ext cx="12192000" cy="1305339"/>
          </a:xfrm>
          <a:prstGeom prst="rect">
            <a:avLst/>
          </a:prstGeom>
          <a:solidFill>
            <a:srgbClr val="00A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5C63F8A-A795-4E19-8774-9FB81FB26E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27" y="5728446"/>
            <a:ext cx="1320053" cy="98637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D1A0FD3-F430-4C00-9DF5-B0AEAAEE4DB2}"/>
              </a:ext>
            </a:extLst>
          </p:cNvPr>
          <p:cNvSpPr txBox="1"/>
          <p:nvPr userDrawn="1"/>
        </p:nvSpPr>
        <p:spPr>
          <a:xfrm>
            <a:off x="9648496" y="6205330"/>
            <a:ext cx="219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www.DBSAlliance.org</a:t>
            </a:r>
          </a:p>
        </p:txBody>
      </p:sp>
    </p:spTree>
    <p:extLst>
      <p:ext uri="{BB962C8B-B14F-4D97-AF65-F5344CB8AC3E}">
        <p14:creationId xmlns:p14="http://schemas.microsoft.com/office/powerpoint/2010/main" val="2272503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67D7C-95AE-4426-83D5-9E687E54C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0A3E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CCF8B-5562-49BE-8564-39B3DE879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254426"/>
          </a:xfrm>
        </p:spPr>
        <p:txBody>
          <a:bodyPr/>
          <a:lstStyle>
            <a:lvl1pPr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84DB8D-1414-4B3C-955A-AC773E4851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184451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84CCB-48D8-495E-94F5-FF6F9AE35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0404-E181-4320-AB4B-81A595DCF449}" type="datetimeFigureOut">
              <a:rPr lang="en-US" smtClean="0"/>
              <a:t>11/22/2021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3257B9-6BBF-4123-B771-CD8728419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35404B-B0B8-457A-AE15-B3E7A4586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370E-AAD1-445F-B23E-5BB41BB124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DDB7FC2-E10B-42E4-8A92-D86DE59CA94D}"/>
              </a:ext>
            </a:extLst>
          </p:cNvPr>
          <p:cNvSpPr/>
          <p:nvPr userDrawn="1"/>
        </p:nvSpPr>
        <p:spPr>
          <a:xfrm>
            <a:off x="0" y="5552661"/>
            <a:ext cx="12192000" cy="1305339"/>
          </a:xfrm>
          <a:prstGeom prst="rect">
            <a:avLst/>
          </a:prstGeom>
          <a:solidFill>
            <a:srgbClr val="00A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7B24F84-37D5-455E-B089-F9CF75A64D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27" y="5728446"/>
            <a:ext cx="1320053" cy="98637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3E3C4CB-08C1-450C-8536-422C8D90B31C}"/>
              </a:ext>
            </a:extLst>
          </p:cNvPr>
          <p:cNvSpPr txBox="1"/>
          <p:nvPr userDrawn="1"/>
        </p:nvSpPr>
        <p:spPr>
          <a:xfrm>
            <a:off x="9648496" y="6205330"/>
            <a:ext cx="219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www.DBSAlliance.org</a:t>
            </a:r>
          </a:p>
        </p:txBody>
      </p:sp>
    </p:spTree>
    <p:extLst>
      <p:ext uri="{BB962C8B-B14F-4D97-AF65-F5344CB8AC3E}">
        <p14:creationId xmlns:p14="http://schemas.microsoft.com/office/powerpoint/2010/main" val="4126472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3BBEC-B125-4EA4-A9CC-AE7025C32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0A3E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D25A2D-78E4-4D6B-8C5F-B30650EA81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2818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AB9C8-AEF8-43E3-905B-21AE7BA25A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216349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18C2AB-DB2D-4927-98B1-1D54B643B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0404-E181-4320-AB4B-81A595DCF449}" type="datetimeFigureOut">
              <a:rPr lang="en-US" smtClean="0"/>
              <a:t>11/22/2021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6D815C-ECB8-425B-8A65-7BA80757C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DD4DCE-E22F-48EF-B30B-451FE7540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9370E-AAD1-445F-B23E-5BB41BB124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5C0B7AE-8A61-4C81-8C9E-7B40E200F5FA}"/>
              </a:ext>
            </a:extLst>
          </p:cNvPr>
          <p:cNvSpPr/>
          <p:nvPr userDrawn="1"/>
        </p:nvSpPr>
        <p:spPr>
          <a:xfrm>
            <a:off x="0" y="5552661"/>
            <a:ext cx="12192000" cy="1305339"/>
          </a:xfrm>
          <a:prstGeom prst="rect">
            <a:avLst/>
          </a:prstGeom>
          <a:solidFill>
            <a:srgbClr val="00A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1C7D1E6-876A-4B8A-BA14-057C2C0B79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27" y="5728446"/>
            <a:ext cx="1320053" cy="98637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B519693-4952-4B80-A8E9-0DC4C47FED97}"/>
              </a:ext>
            </a:extLst>
          </p:cNvPr>
          <p:cNvSpPr txBox="1"/>
          <p:nvPr userDrawn="1"/>
        </p:nvSpPr>
        <p:spPr>
          <a:xfrm>
            <a:off x="9648496" y="6205330"/>
            <a:ext cx="219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www.DBSAlliance.org</a:t>
            </a:r>
          </a:p>
        </p:txBody>
      </p:sp>
    </p:spTree>
    <p:extLst>
      <p:ext uri="{BB962C8B-B14F-4D97-AF65-F5344CB8AC3E}">
        <p14:creationId xmlns:p14="http://schemas.microsoft.com/office/powerpoint/2010/main" val="1250842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7C16BC-C984-490E-A90A-38FCD0484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49D4DE-AB39-49E3-A557-3E7D7AE09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443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FB53F8-3ED2-4DE6-B1E1-9AE431D936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20404-E181-4320-AB4B-81A595DCF449}" type="datetimeFigureOut">
              <a:rPr lang="en-US" smtClean="0"/>
              <a:t>11/22/2021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12FA29-18ED-4935-8D5A-0E7F2F385A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B7DFC-718D-4157-A6CA-91390B11FC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9370E-AAD1-445F-B23E-5BB41BB124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1C8815-881E-45AB-B424-FCFDC88619D4}"/>
              </a:ext>
            </a:extLst>
          </p:cNvPr>
          <p:cNvSpPr/>
          <p:nvPr userDrawn="1"/>
        </p:nvSpPr>
        <p:spPr>
          <a:xfrm>
            <a:off x="0" y="5552661"/>
            <a:ext cx="12192000" cy="1305339"/>
          </a:xfrm>
          <a:prstGeom prst="rect">
            <a:avLst/>
          </a:prstGeom>
          <a:solidFill>
            <a:srgbClr val="00A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9DDD56-AC49-4B69-91BA-4BFDF9A1F37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27" y="5728446"/>
            <a:ext cx="1320053" cy="98637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94AC2EC-1EB3-438E-94AB-140EBAEC407B}"/>
              </a:ext>
            </a:extLst>
          </p:cNvPr>
          <p:cNvSpPr txBox="1"/>
          <p:nvPr userDrawn="1"/>
        </p:nvSpPr>
        <p:spPr>
          <a:xfrm>
            <a:off x="9648496" y="6205330"/>
            <a:ext cx="219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www.DBSAlliance.org</a:t>
            </a:r>
          </a:p>
        </p:txBody>
      </p:sp>
    </p:spTree>
    <p:extLst>
      <p:ext uri="{BB962C8B-B14F-4D97-AF65-F5344CB8AC3E}">
        <p14:creationId xmlns:p14="http://schemas.microsoft.com/office/powerpoint/2010/main" val="1583955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A3E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01FBA-AE0D-474E-8DF4-FE71417EAA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Workshop on facilitating a</a:t>
            </a:r>
            <a:br>
              <a:rPr lang="en-US" sz="5400" dirty="0"/>
            </a:br>
            <a:r>
              <a:rPr lang="en-US" sz="5400" i="1" dirty="0"/>
              <a:t>Remembrance Group </a:t>
            </a:r>
            <a:r>
              <a:rPr lang="en-US" sz="800" dirty="0"/>
              <a:t>© Facilitator Solutions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6FF3F0-AC46-4D89-9EC3-5B53455F59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679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40F8C-486F-4A18-9F11-15E5C8D9F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Agenda: Remembrance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0FF48-D373-4E8A-A942-D25CC8FD5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3959507"/>
          </a:xfrm>
        </p:spPr>
        <p:txBody>
          <a:bodyPr>
            <a:noAutofit/>
          </a:bodyPr>
          <a:lstStyle/>
          <a:p>
            <a:r>
              <a:rPr lang="en-US" sz="1800" dirty="0"/>
              <a:t>Overview of Unexpected Loss Experienced by Support Group members</a:t>
            </a:r>
          </a:p>
          <a:p>
            <a:pPr lvl="1"/>
            <a:r>
              <a:rPr lang="en-US" sz="1400" dirty="0"/>
              <a:t>My personal experience at DBSA-Boston</a:t>
            </a:r>
          </a:p>
          <a:p>
            <a:r>
              <a:rPr lang="en-US" sz="1800" dirty="0"/>
              <a:t>Overview of Expected Loss Experienced by Support Group members</a:t>
            </a:r>
          </a:p>
          <a:p>
            <a:pPr lvl="1"/>
            <a:r>
              <a:rPr lang="en-US" sz="1400" dirty="0"/>
              <a:t>My personal experience at DBSA-Boston</a:t>
            </a:r>
          </a:p>
          <a:p>
            <a:r>
              <a:rPr lang="en-US" sz="1800" dirty="0"/>
              <a:t>The Importance of offering a group to the membership to allow for processing and closure</a:t>
            </a:r>
          </a:p>
          <a:p>
            <a:r>
              <a:rPr lang="en-US" sz="1800" dirty="0"/>
              <a:t>Preparation for a Remembrance Group</a:t>
            </a:r>
            <a:endParaRPr lang="en-US" sz="1400" dirty="0"/>
          </a:p>
          <a:p>
            <a:r>
              <a:rPr lang="en-US" sz="1800" dirty="0"/>
              <a:t>The Importance of Support People during a Remembrance Group</a:t>
            </a:r>
          </a:p>
          <a:p>
            <a:r>
              <a:rPr lang="en-US" sz="1800" dirty="0"/>
              <a:t>The Basic Framework of a Remembrance Group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© </a:t>
            </a:r>
            <a:r>
              <a:rPr lang="en-US" sz="1800" i="1" dirty="0"/>
              <a:t>Remembrance Group </a:t>
            </a:r>
            <a:r>
              <a:rPr lang="en-US" sz="1800" dirty="0"/>
              <a:t>Facilitator Solutions 2021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05361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40F8C-486F-4A18-9F11-15E5C8D9F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Agenda: Unexpected Loss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0FF48-D373-4E8A-A942-D25CC8FD5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8470"/>
            <a:ext cx="10515600" cy="4509372"/>
          </a:xfrm>
        </p:spPr>
        <p:txBody>
          <a:bodyPr>
            <a:noAutofit/>
          </a:bodyPr>
          <a:lstStyle/>
          <a:p>
            <a:r>
              <a:rPr lang="en-US" sz="3200" dirty="0"/>
              <a:t>Overview of Unexpected Loss Experienced by Support Group members</a:t>
            </a:r>
          </a:p>
          <a:p>
            <a:pPr lvl="1"/>
            <a:r>
              <a:rPr lang="en-US" sz="3200" dirty="0"/>
              <a:t>My personal experience at DBSA-Boston</a:t>
            </a:r>
          </a:p>
          <a:p>
            <a:pPr lvl="2"/>
            <a:r>
              <a:rPr lang="en-US" sz="2800" dirty="0"/>
              <a:t>Home Depot meeting</a:t>
            </a:r>
          </a:p>
          <a:p>
            <a:pPr lvl="2"/>
            <a:r>
              <a:rPr lang="en-US" sz="2800" dirty="0"/>
              <a:t>Ballerina, Young Adult</a:t>
            </a:r>
          </a:p>
          <a:p>
            <a:pPr lvl="2"/>
            <a:r>
              <a:rPr lang="en-US" sz="2800" dirty="0"/>
              <a:t>Beloved DBSA-Boston President &amp; Navy Hero</a:t>
            </a:r>
          </a:p>
          <a:p>
            <a:endParaRPr lang="en-US" sz="1800" dirty="0"/>
          </a:p>
          <a:p>
            <a:r>
              <a:rPr lang="en-US" sz="1800" dirty="0"/>
              <a:t>© </a:t>
            </a:r>
            <a:r>
              <a:rPr lang="en-US" sz="1800" i="1" dirty="0"/>
              <a:t>Remembrance Group </a:t>
            </a:r>
            <a:r>
              <a:rPr lang="en-US" sz="1800" dirty="0"/>
              <a:t>Facilitator Solutions 2021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40215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40F8C-486F-4A18-9F11-15E5C8D9F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Agenda: Expected Loss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0FF48-D373-4E8A-A942-D25CC8FD5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8470"/>
            <a:ext cx="10515600" cy="4509372"/>
          </a:xfrm>
        </p:spPr>
        <p:txBody>
          <a:bodyPr>
            <a:noAutofit/>
          </a:bodyPr>
          <a:lstStyle/>
          <a:p>
            <a:r>
              <a:rPr lang="en-US" sz="3200" dirty="0"/>
              <a:t>Overview of Unexpected Loss Experienced by Support Group members</a:t>
            </a:r>
          </a:p>
          <a:p>
            <a:pPr lvl="1"/>
            <a:r>
              <a:rPr lang="en-US" sz="3200" dirty="0"/>
              <a:t>My personal experience at DBSA-Boston</a:t>
            </a:r>
          </a:p>
          <a:p>
            <a:pPr lvl="2"/>
            <a:r>
              <a:rPr lang="en-US" sz="2800" dirty="0"/>
              <a:t>Gentle Giant</a:t>
            </a:r>
          </a:p>
          <a:p>
            <a:pPr lvl="2"/>
            <a:r>
              <a:rPr lang="en-US" sz="2800" dirty="0"/>
              <a:t>Mouseketeer</a:t>
            </a:r>
          </a:p>
          <a:p>
            <a:pPr lvl="2"/>
            <a:r>
              <a:rPr lang="en-US" sz="2800" dirty="0"/>
              <a:t>Greatest Red Sox Fan </a:t>
            </a:r>
          </a:p>
          <a:p>
            <a:endParaRPr lang="en-US" sz="1800" dirty="0"/>
          </a:p>
          <a:p>
            <a:r>
              <a:rPr lang="en-US" sz="1800" dirty="0"/>
              <a:t>© </a:t>
            </a:r>
            <a:r>
              <a:rPr lang="en-US" sz="1800" i="1" dirty="0"/>
              <a:t>Remembrance Group </a:t>
            </a:r>
            <a:r>
              <a:rPr lang="en-US" sz="1800" dirty="0"/>
              <a:t>Facilitator Solutions 2021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87903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40F8C-486F-4A18-9F11-15E5C8D9F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Agenda: Processing &amp; Closure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0FF48-D373-4E8A-A942-D25CC8FD5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8470"/>
            <a:ext cx="10515600" cy="4509372"/>
          </a:xfrm>
        </p:spPr>
        <p:txBody>
          <a:bodyPr>
            <a:noAutofit/>
          </a:bodyPr>
          <a:lstStyle/>
          <a:p>
            <a:r>
              <a:rPr lang="en-US" sz="3200" dirty="0"/>
              <a:t>Processing</a:t>
            </a:r>
          </a:p>
          <a:p>
            <a:pPr lvl="1"/>
            <a:r>
              <a:rPr lang="en-US" sz="2800" dirty="0"/>
              <a:t>Having the time to talk about often times difficult and challenging topics, feelings, emotions</a:t>
            </a:r>
          </a:p>
          <a:p>
            <a:r>
              <a:rPr lang="en-US" sz="3200" dirty="0"/>
              <a:t>Closure</a:t>
            </a:r>
          </a:p>
          <a:p>
            <a:pPr lvl="1"/>
            <a:r>
              <a:rPr lang="en-US" dirty="0"/>
              <a:t>Having the opportunity to find a way to make sense and meaning out of something, in this case a loss, that might be extremely painful and confusing</a:t>
            </a:r>
          </a:p>
          <a:p>
            <a:endParaRPr lang="en-US" sz="1800" dirty="0"/>
          </a:p>
          <a:p>
            <a:r>
              <a:rPr lang="en-US" sz="1800" dirty="0"/>
              <a:t>© </a:t>
            </a:r>
            <a:r>
              <a:rPr lang="en-US" sz="1800" i="1" dirty="0"/>
              <a:t>Remembrance Group </a:t>
            </a:r>
            <a:r>
              <a:rPr lang="en-US" sz="1800" dirty="0"/>
              <a:t>Facilitator Solutions 2021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5478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40F8C-486F-4A18-9F11-15E5C8D9F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Agenda: Preparation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0FF48-D373-4E8A-A942-D25CC8FD5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8470"/>
            <a:ext cx="10515600" cy="4509372"/>
          </a:xfrm>
        </p:spPr>
        <p:txBody>
          <a:bodyPr>
            <a:noAutofit/>
          </a:bodyPr>
          <a:lstStyle/>
          <a:p>
            <a:r>
              <a:rPr lang="en-US" sz="1800" dirty="0"/>
              <a:t>Meeting in person or in zoom with Affiliate Chapter Leadership</a:t>
            </a:r>
          </a:p>
          <a:p>
            <a:pPr lvl="1"/>
            <a:r>
              <a:rPr lang="en-US" sz="1800" dirty="0"/>
              <a:t>Who will Facilitate</a:t>
            </a:r>
          </a:p>
          <a:p>
            <a:pPr lvl="1"/>
            <a:r>
              <a:rPr lang="en-US" sz="1800" dirty="0"/>
              <a:t>What day and time of the group</a:t>
            </a:r>
          </a:p>
          <a:p>
            <a:r>
              <a:rPr lang="en-US" sz="1800" dirty="0"/>
              <a:t>Inviting Family members</a:t>
            </a:r>
          </a:p>
          <a:p>
            <a:pPr lvl="1"/>
            <a:r>
              <a:rPr lang="en-US" sz="1800" dirty="0"/>
              <a:t>Would they be willing to share the “facts” at the beginning of the group?</a:t>
            </a:r>
          </a:p>
          <a:p>
            <a:pPr lvl="1"/>
            <a:r>
              <a:rPr lang="en-US" sz="1800" dirty="0"/>
              <a:t>Would they like to be recognized or to be in the background?</a:t>
            </a:r>
          </a:p>
          <a:p>
            <a:r>
              <a:rPr lang="en-US" sz="1800" dirty="0"/>
              <a:t>Inviting Group members</a:t>
            </a:r>
          </a:p>
          <a:p>
            <a:pPr lvl="1"/>
            <a:r>
              <a:rPr lang="en-US" sz="1800" dirty="0"/>
              <a:t>Identify that this group is closed to people who did not know the person who has been lost to the group.</a:t>
            </a:r>
          </a:p>
          <a:p>
            <a:endParaRPr lang="en-US" sz="1800" dirty="0"/>
          </a:p>
          <a:p>
            <a:r>
              <a:rPr lang="en-US" sz="1800" dirty="0"/>
              <a:t>© </a:t>
            </a:r>
            <a:r>
              <a:rPr lang="en-US" sz="1800" i="1" dirty="0"/>
              <a:t>Remembrance Group </a:t>
            </a:r>
            <a:r>
              <a:rPr lang="en-US" sz="1800" dirty="0"/>
              <a:t>Facilitator Solutions 2021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09852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40F8C-486F-4A18-9F11-15E5C8D9F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Agenda: Support People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0FF48-D373-4E8A-A942-D25CC8FD5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8470"/>
            <a:ext cx="10515600" cy="4509372"/>
          </a:xfrm>
        </p:spPr>
        <p:txBody>
          <a:bodyPr>
            <a:noAutofit/>
          </a:bodyPr>
          <a:lstStyle/>
          <a:p>
            <a:r>
              <a:rPr lang="en-US" sz="2400" dirty="0"/>
              <a:t>In-Person Group</a:t>
            </a:r>
          </a:p>
          <a:p>
            <a:pPr lvl="1"/>
            <a:r>
              <a:rPr lang="en-US" sz="2000" dirty="0"/>
              <a:t>Support Facilitator, Support Buddy</a:t>
            </a:r>
          </a:p>
          <a:p>
            <a:pPr lvl="1"/>
            <a:r>
              <a:rPr lang="en-US" sz="2000" dirty="0"/>
              <a:t>Professional Clinical Advisor (as an option, on stand-by outside the group)</a:t>
            </a:r>
          </a:p>
          <a:p>
            <a:r>
              <a:rPr lang="en-US" sz="2400" dirty="0"/>
              <a:t>Zoom Group</a:t>
            </a:r>
          </a:p>
          <a:p>
            <a:pPr lvl="1"/>
            <a:r>
              <a:rPr lang="en-US" sz="2000" dirty="0"/>
              <a:t>Support Facilitator, Support Buddy</a:t>
            </a:r>
          </a:p>
          <a:p>
            <a:pPr lvl="1"/>
            <a:r>
              <a:rPr lang="en-US" sz="2000" dirty="0"/>
              <a:t>Technical Jockey/Buddy</a:t>
            </a:r>
          </a:p>
          <a:p>
            <a:pPr lvl="1"/>
            <a:r>
              <a:rPr lang="en-US" sz="2000" dirty="0"/>
              <a:t>Professional Clinical Advisor (as an option, on stand-by outside the group, accessible by zoom or phone or facetime etc.)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1800" dirty="0"/>
              <a:t>© </a:t>
            </a:r>
            <a:r>
              <a:rPr lang="en-US" sz="1800" i="1" dirty="0"/>
              <a:t>Remembrance Group </a:t>
            </a:r>
            <a:r>
              <a:rPr lang="en-US" sz="1800" dirty="0"/>
              <a:t>Facilitator Solutions 2021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54043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40F8C-486F-4A18-9F11-15E5C8D9F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Agenda: Basic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0FF48-D373-4E8A-A942-D25CC8FD5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8470"/>
            <a:ext cx="10515600" cy="4509372"/>
          </a:xfrm>
        </p:spPr>
        <p:txBody>
          <a:bodyPr>
            <a:noAutofit/>
          </a:bodyPr>
          <a:lstStyle/>
          <a:p>
            <a:r>
              <a:rPr lang="en-US" sz="1800" dirty="0"/>
              <a:t>Chapter Leader shares a few kind words about the Person that the Group has lost</a:t>
            </a:r>
          </a:p>
          <a:p>
            <a:r>
              <a:rPr lang="en-US" sz="1800" dirty="0"/>
              <a:t>Chapter Leader then introduces the Facilitator</a:t>
            </a:r>
          </a:p>
          <a:p>
            <a:r>
              <a:rPr lang="en-US" sz="1800" dirty="0"/>
              <a:t>Facilitator Introduces Support People including the Technical Jockey/Buddy</a:t>
            </a:r>
          </a:p>
          <a:p>
            <a:r>
              <a:rPr lang="en-US" sz="1800" dirty="0"/>
              <a:t>Facilitator Gives Overview of the Group</a:t>
            </a:r>
          </a:p>
          <a:p>
            <a:pPr lvl="1"/>
            <a:r>
              <a:rPr lang="en-US" sz="1400" dirty="0"/>
              <a:t>Reports the Facts – One Circle of the group members, linear, called on by the Facilitator, microphones muted</a:t>
            </a:r>
          </a:p>
          <a:p>
            <a:pPr lvl="1"/>
            <a:r>
              <a:rPr lang="en-US" sz="1400" dirty="0"/>
              <a:t>“Quaker Style” sharing – A second opportunity to share. The Facilitator calling on group members who raise their hand, thoughts and feelings</a:t>
            </a:r>
          </a:p>
          <a:p>
            <a:pPr lvl="1"/>
            <a:r>
              <a:rPr lang="en-US" sz="1400" dirty="0"/>
              <a:t>Closing remarks </a:t>
            </a:r>
          </a:p>
          <a:p>
            <a:pPr lvl="2"/>
            <a:r>
              <a:rPr lang="en-US" sz="1000" dirty="0"/>
              <a:t>Could include a poem, prayer said by a family member, a group member, your self the facilitator</a:t>
            </a:r>
          </a:p>
          <a:p>
            <a:pPr lvl="2"/>
            <a:r>
              <a:rPr lang="en-US" sz="1000" dirty="0"/>
              <a:t>A minute of silence with a visualization of the person who has left us in our minds</a:t>
            </a:r>
          </a:p>
          <a:p>
            <a:pPr lvl="2"/>
            <a:r>
              <a:rPr lang="en-US" sz="1000" dirty="0"/>
              <a:t>Thank you to the family members, thank you to all the support people, thank you to the folks attending the group, without them, there would be no group..</a:t>
            </a:r>
            <a:endParaRPr lang="en-US" sz="1800" dirty="0"/>
          </a:p>
          <a:p>
            <a:r>
              <a:rPr lang="en-US" sz="1800" dirty="0"/>
              <a:t>© </a:t>
            </a:r>
            <a:r>
              <a:rPr lang="en-US" sz="1800" i="1" dirty="0"/>
              <a:t>Remembrance Group </a:t>
            </a:r>
            <a:r>
              <a:rPr lang="en-US" sz="1800" dirty="0"/>
              <a:t>Facilitator Solutions 2021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93823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40F8C-486F-4A18-9F11-15E5C8D9F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Remembrance </a:t>
            </a:r>
            <a:r>
              <a:rPr lang="en-US" dirty="0"/>
              <a:t>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0FF48-D373-4E8A-A942-D25CC8FD5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509372"/>
          </a:xfrm>
        </p:spPr>
        <p:txBody>
          <a:bodyPr>
            <a:noAutofit/>
          </a:bodyPr>
          <a:lstStyle/>
          <a:p>
            <a:endParaRPr lang="en-US" sz="1800" dirty="0"/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Big Thank You! 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000" b="1" dirty="0"/>
              <a:t>Presented by: </a:t>
            </a:r>
          </a:p>
          <a:p>
            <a:pPr marL="0" indent="0">
              <a:buNone/>
            </a:pPr>
            <a:r>
              <a:rPr lang="en-US" sz="2000" b="1" dirty="0"/>
              <a:t>Chuck Weinstein, CPS</a:t>
            </a:r>
          </a:p>
          <a:p>
            <a:pPr marL="0" indent="0">
              <a:buNone/>
            </a:pPr>
            <a:r>
              <a:rPr lang="en-US" sz="2000" b="1" dirty="0"/>
              <a:t>Facilitator Solutions</a:t>
            </a:r>
          </a:p>
          <a:p>
            <a:pPr marL="0" indent="0">
              <a:buNone/>
            </a:pPr>
            <a:r>
              <a:rPr lang="en-US" sz="2000" b="1" dirty="0"/>
              <a:t>Monday, November 8, 2021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4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pic>
        <p:nvPicPr>
          <p:cNvPr id="1026" name="Picture 2" descr="Heart Love SVG, svgs, custom svg, Cricut, Clipart, Cricut SVG, silhouette, instant download, vector art  pdf, jpeg, eps, png, ai. dxf">
            <a:extLst>
              <a:ext uri="{FF2B5EF4-FFF2-40B4-BE49-F238E27FC236}">
                <a16:creationId xmlns:a16="http://schemas.microsoft.com/office/drawing/2014/main" id="{F65017AA-CB2A-4063-A02B-8AF2059A05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300" y="1690688"/>
            <a:ext cx="32385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996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</TotalTime>
  <Words>549</Words>
  <Application>Microsoft Office PowerPoint</Application>
  <PresentationFormat>Widescreen</PresentationFormat>
  <Paragraphs>83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Workshop on facilitating a Remembrance Group © Facilitator Solutions 2021</vt:lpstr>
      <vt:lpstr>Agenda: Remembrance </vt:lpstr>
      <vt:lpstr>Agenda: Unexpected Loss </vt:lpstr>
      <vt:lpstr>Agenda: Expected Loss </vt:lpstr>
      <vt:lpstr>Agenda: Processing &amp; Closure</vt:lpstr>
      <vt:lpstr>Agenda: Preparation</vt:lpstr>
      <vt:lpstr>Agenda: Support People</vt:lpstr>
      <vt:lpstr>Agenda: Basic Framework</vt:lpstr>
      <vt:lpstr>Remembrance Group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DBSA TEMPLATE</dc:title>
  <dc:creator>Maria Margaglione</dc:creator>
  <cp:lastModifiedBy>Jill Burgos</cp:lastModifiedBy>
  <cp:revision>31</cp:revision>
  <dcterms:created xsi:type="dcterms:W3CDTF">2018-02-23T19:16:23Z</dcterms:created>
  <dcterms:modified xsi:type="dcterms:W3CDTF">2021-11-22T14:43:19Z</dcterms:modified>
</cp:coreProperties>
</file>